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6"/>
  </p:notesMasterIdLst>
  <p:sldIdLst>
    <p:sldId id="256" r:id="rId2"/>
    <p:sldId id="947" r:id="rId3"/>
    <p:sldId id="763" r:id="rId4"/>
    <p:sldId id="579" r:id="rId5"/>
    <p:sldId id="664" r:id="rId6"/>
    <p:sldId id="1046" r:id="rId7"/>
    <p:sldId id="499" r:id="rId8"/>
    <p:sldId id="841" r:id="rId9"/>
    <p:sldId id="584" r:id="rId10"/>
    <p:sldId id="703" r:id="rId11"/>
    <p:sldId id="825" r:id="rId12"/>
    <p:sldId id="1037" r:id="rId13"/>
    <p:sldId id="871" r:id="rId14"/>
    <p:sldId id="662" r:id="rId15"/>
    <p:sldId id="578" r:id="rId16"/>
    <p:sldId id="510" r:id="rId17"/>
    <p:sldId id="549" r:id="rId18"/>
    <p:sldId id="577" r:id="rId19"/>
    <p:sldId id="572" r:id="rId20"/>
    <p:sldId id="598" r:id="rId21"/>
    <p:sldId id="747" r:id="rId22"/>
    <p:sldId id="553" r:id="rId23"/>
    <p:sldId id="974" r:id="rId24"/>
    <p:sldId id="1043" r:id="rId25"/>
    <p:sldId id="1044" r:id="rId26"/>
    <p:sldId id="975" r:id="rId27"/>
    <p:sldId id="896" r:id="rId28"/>
    <p:sldId id="999" r:id="rId29"/>
    <p:sldId id="1000" r:id="rId30"/>
    <p:sldId id="603" r:id="rId31"/>
    <p:sldId id="691" r:id="rId32"/>
    <p:sldId id="612" r:id="rId33"/>
    <p:sldId id="744" r:id="rId34"/>
    <p:sldId id="888" r:id="rId35"/>
    <p:sldId id="887" r:id="rId36"/>
    <p:sldId id="910" r:id="rId37"/>
    <p:sldId id="934" r:id="rId38"/>
    <p:sldId id="911" r:id="rId39"/>
    <p:sldId id="912" r:id="rId40"/>
    <p:sldId id="696" r:id="rId41"/>
    <p:sldId id="967" r:id="rId42"/>
    <p:sldId id="1002" r:id="rId43"/>
    <p:sldId id="641" r:id="rId44"/>
    <p:sldId id="987" r:id="rId45"/>
    <p:sldId id="1042" r:id="rId46"/>
    <p:sldId id="1027" r:id="rId47"/>
    <p:sldId id="1009" r:id="rId48"/>
    <p:sldId id="1047" r:id="rId49"/>
    <p:sldId id="1048" r:id="rId50"/>
    <p:sldId id="550" r:id="rId51"/>
    <p:sldId id="1049" r:id="rId52"/>
    <p:sldId id="983" r:id="rId53"/>
    <p:sldId id="969" r:id="rId54"/>
    <p:sldId id="1040" r:id="rId5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3"/>
            <p14:sldId id="579"/>
            <p14:sldId id="664"/>
            <p14:sldId id="1046"/>
            <p14:sldId id="499"/>
            <p14:sldId id="841"/>
            <p14:sldId id="584"/>
            <p14:sldId id="703"/>
            <p14:sldId id="825"/>
            <p14:sldId id="1037"/>
            <p14:sldId id="871"/>
            <p14:sldId id="662"/>
            <p14:sldId id="578"/>
            <p14:sldId id="510"/>
            <p14:sldId id="549"/>
            <p14:sldId id="577"/>
            <p14:sldId id="572"/>
            <p14:sldId id="598"/>
            <p14:sldId id="747"/>
            <p14:sldId id="553"/>
            <p14:sldId id="974"/>
            <p14:sldId id="1043"/>
            <p14:sldId id="1044"/>
            <p14:sldId id="975"/>
            <p14:sldId id="896"/>
            <p14:sldId id="999"/>
            <p14:sldId id="1000"/>
            <p14:sldId id="603"/>
            <p14:sldId id="691"/>
            <p14:sldId id="612"/>
            <p14:sldId id="744"/>
            <p14:sldId id="888"/>
            <p14:sldId id="887"/>
            <p14:sldId id="910"/>
            <p14:sldId id="934"/>
            <p14:sldId id="911"/>
            <p14:sldId id="912"/>
            <p14:sldId id="696"/>
            <p14:sldId id="967"/>
            <p14:sldId id="1002"/>
            <p14:sldId id="641"/>
            <p14:sldId id="987"/>
            <p14:sldId id="1042"/>
            <p14:sldId id="1027"/>
            <p14:sldId id="1009"/>
            <p14:sldId id="1047"/>
            <p14:sldId id="1048"/>
            <p14:sldId id="550"/>
            <p14:sldId id="1049"/>
            <p14:sldId id="983"/>
            <p14:sldId id="969"/>
            <p14:sldId id="10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EF7D1D"/>
    <a:srgbClr val="B58900"/>
    <a:srgbClr val="025249"/>
    <a:srgbClr val="41719C"/>
    <a:srgbClr val="D6A08C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67"/>
    <p:restoredTop sz="96853" autoAdjust="0"/>
  </p:normalViewPr>
  <p:slideViewPr>
    <p:cSldViewPr snapToGrid="0" snapToObjects="1">
      <p:cViewPr varScale="1">
        <p:scale>
          <a:sx n="164" d="100"/>
          <a:sy n="164" d="100"/>
        </p:scale>
        <p:origin x="792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031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11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61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91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009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640211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clipse/microprofile-graphql" TargetMode="Externa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JavaLand</a:t>
            </a:r>
            <a:r>
              <a:rPr lang="de-DE" sz="1400" spc="80" dirty="0">
                <a:solidFill>
                  <a:srgbClr val="D4EBE9"/>
                </a:solidFill>
              </a:rPr>
              <a:t> | März 2021,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205237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/javaland2021-graphql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564978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Außenseiter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Mainstream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192474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95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614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 bestimmen, wie und welche Daten zur Verfügung gestellt werden!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AFF804-4E0D-4342-A481-F8FD517B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93" y="3221096"/>
            <a:ext cx="7596824" cy="312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263668A-16BC-C54E-A0F1-9723B4020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252611"/>
            <a:ext cx="2419350" cy="31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9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648DD0-9D9F-1D42-82F6-6F2A8459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8" y="1252612"/>
            <a:ext cx="4367819" cy="315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69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6506FC8-564C-714A-B14D-332F1C5E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504950"/>
            <a:ext cx="64389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6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CA8A5A5-34A4-A94F-A5EC-9D864009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665" y="2338917"/>
            <a:ext cx="4707467" cy="427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2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B911D4-95AB-4D46-96AB-E49F3D49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83" y="3096437"/>
            <a:ext cx="4288118" cy="33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5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DEC509B-4049-9640-BEC0-ED1735FD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132" y="2393949"/>
            <a:ext cx="5297735" cy="3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7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(üblicherweise 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http://localhost:5000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1600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</a:t>
            </a:r>
            <a:endParaRPr lang="de-DE" sz="16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"Create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Talk"},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"Book Trip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St. Peter-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Ording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"Clean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House"},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Refactor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Tax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Declaration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 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Java App"}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500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JSON-Objekt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097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"gewöhnungsbedürftig"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Grundlage für andere Varianten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 der GraphQL API mit POJOs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3: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Wildfly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34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Möglichkeit 4: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Veröffentlicht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Schema Java 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(Gateway für mehrere GraphQL Services)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387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48944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17300" y="2228895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[Task!]!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Task</a:t>
            </a:r>
            <a:br>
              <a:rPr lang="de-DE" sz="105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 RUNNING FINISHED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88189" y="2228895"/>
            <a:ext cx="6320984" cy="47782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title: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Query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[User!]!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[Project!]!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Project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toBeFinishedAt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ID!,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TaskState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Task!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405558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814660" y="3261674"/>
            <a:ext cx="1541282" cy="131032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Argumente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User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userRepository.getUser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addTaskMutationFetcher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Task t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t.setTitle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("title"));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taskService.addTask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(t)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onNewTaskFetcher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Publisher&lt;Task&gt;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category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7E5DF47-F7B4-BF43-AE80-CF7694F37998}"/>
              </a:ext>
            </a:extLst>
          </p:cNvPr>
          <p:cNvSpPr/>
          <p:nvPr/>
        </p:nvSpPr>
        <p:spPr>
          <a:xfrm>
            <a:off x="3733726" y="5355369"/>
            <a:ext cx="30537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GraphQL API: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Object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Java Klasse: "nur" String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F3077BB-F15D-9046-8DD0-867783129A45}"/>
              </a:ext>
            </a:extLst>
          </p:cNvPr>
          <p:cNvCxnSpPr>
            <a:cxnSpLocks/>
          </p:cNvCxnSpPr>
          <p:nvPr/>
        </p:nvCxnSpPr>
        <p:spPr>
          <a:xfrm flipV="1">
            <a:off x="1669774" y="4929809"/>
            <a:ext cx="5486400" cy="62020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benötigten eigenen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wenn sie nicht am zuvor zurückgegebenen Objekt enthalten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owner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 ist nicht am Project POJO definiert, nur dessen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(User selbst kommt aus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370871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eigene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eigene Typen bzw. deren Felder können ebenfalls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Funktionieren wie gesehen, nur dass Parent-Objekt ("Source") übergeben wird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D0A244D4-A33F-5A4E-8EE8-DF589AF25892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Project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ownerId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801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Konzept kommt ursprünglich aus der JavaScript Implementierung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Funktionert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ebenfalls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516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Fasst Aufrufe zusammen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Zusammenfassen von Aufrufen, um unnötige Aufrufe zu vermeiden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asynchron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Gelesene Daten werden (üblicherweise) für die Dauer eines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01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685077" y="3768864"/>
            <a:ext cx="83227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ProjectDataLoaders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&lt;Optional&lt;User&gt;&gt;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BatchLoader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&lt;List&lt;Optional&lt;User&gt;&gt;&gt;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List&lt;String&gt; </a:t>
            </a:r>
            <a:r>
              <a:rPr lang="de-DE" sz="1200" b="1" dirty="0" err="1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für jeden Key wird der User geladen und zurückgegeben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Laden von Daten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eigentliche Laden der Daten wird in </a:t>
            </a:r>
            <a:r>
              <a:rPr lang="de-DE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verschoben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von GraphQL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IDs aufgerufen, 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 ID muss das gewünschte Objekt zurückgeliefert werden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0988A00-96D0-3742-9EB3-336374984700}"/>
              </a:ext>
            </a:extLst>
          </p:cNvPr>
          <p:cNvSpPr/>
          <p:nvPr/>
        </p:nvSpPr>
        <p:spPr>
          <a:xfrm>
            <a:off x="5849331" y="4180789"/>
            <a:ext cx="1729819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89B6133-2FFD-8F44-A81C-53E9BAD0A742}"/>
              </a:ext>
            </a:extLst>
          </p:cNvPr>
          <p:cNvSpPr/>
          <p:nvPr/>
        </p:nvSpPr>
        <p:spPr>
          <a:xfrm>
            <a:off x="1283616" y="4729114"/>
            <a:ext cx="1322895" cy="188536"/>
          </a:xfrm>
          <a:prstGeom prst="rect">
            <a:avLst/>
          </a:prstGeom>
          <a:noFill/>
          <a:ln w="15875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5006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Laufzeitverhalten: </a:t>
            </a:r>
            <a:r>
              <a:rPr lang="de-DE" dirty="0" err="1"/>
              <a:t>DataLoader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D6E266-B4A0-CD42-9F1C-103136B0080D}"/>
              </a:ext>
            </a:extLst>
          </p:cNvPr>
          <p:cNvSpPr/>
          <p:nvPr/>
        </p:nvSpPr>
        <p:spPr>
          <a:xfrm>
            <a:off x="1223222" y="3351440"/>
            <a:ext cx="83227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wie bisher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Project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env.getSource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project.getOwnerId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// kein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-Zugriff mehr, sondern </a:t>
            </a:r>
            <a:r>
              <a:rPr lang="de-DE" sz="12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</a:t>
            </a:r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verwenden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&lt;String, User&gt;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env.getDataLoader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userDataLoader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2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CAABCF-11C6-444A-AC82-2CEAA7C8247C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DataLoader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Einbinden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das Laden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wartet mit dem Aufruf des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so lange wie möglich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bis dahin abgefragten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gesammelt und zusammen an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29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13C6BDF-16DF-2949-806A-99893FBF20A4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Variante 2: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verwendet POJOs ("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der GraphQL API werden direkt übergeben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Variante 2: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47AB96B-5628-8746-A6FE-9AB171EA5709}"/>
              </a:ext>
            </a:extLst>
          </p:cNvPr>
          <p:cNvSpPr/>
          <p:nvPr/>
        </p:nvSpPr>
        <p:spPr>
          <a:xfrm>
            <a:off x="587829" y="2902048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Zugriff auf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aus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-java möglich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List&lt;Project&gt;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userRepository.findById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Variante 2: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0609BE6-DF28-B544-8506-E4D5A4A65F77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Argumente sind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48BEFEF-9115-8E43-9FC9-0FA2903C380A}"/>
              </a:ext>
            </a:extLst>
          </p:cNvPr>
          <p:cNvSpPr/>
          <p:nvPr/>
        </p:nvSpPr>
        <p:spPr>
          <a:xfrm>
            <a:off x="559942" y="2133219"/>
            <a:ext cx="867652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title;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ProjectAppMutationResolver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Task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AddTaskInput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taskService.createTask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projectId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über...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Paginierung, Sortierung</a:t>
            </a:r>
            <a:endParaRPr lang="de-DE" sz="2400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out-</a:t>
            </a:r>
            <a:r>
              <a:rPr lang="de-DE" dirty="0" err="1"/>
              <a:t>of</a:t>
            </a:r>
            <a:r>
              <a:rPr lang="de-DE" dirty="0"/>
              <a:t>-</a:t>
            </a:r>
            <a:r>
              <a:rPr lang="de-DE" dirty="0" err="1"/>
              <a:t>scope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GraphQL – </a:t>
            </a:r>
            <a:r>
              <a:rPr lang="de-DE" spc="100" dirty="0" err="1"/>
              <a:t>Aussenseiter</a:t>
            </a:r>
            <a:r>
              <a:rPr lang="de-DE" spc="100" dirty="0"/>
              <a:t> oder Mainstream?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714511" y="2636022"/>
            <a:ext cx="84770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24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muss man selbst implementieren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Java mittlerweile vier Bibliotheken, aber: Verbreitung?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489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Externen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Java mittlerweile vier Bibliotheken, aber: Verbreitung?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(noch) kein Mainstream, Empfehlung: ausprobieren, beobachten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07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https://react.schule/javaland2021-graphql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056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22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1860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Links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APIs für bestehende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2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429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C00000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C00000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Talk-Titel-Frage damit beantwortet </a:t>
            </a:r>
            <a:r>
              <a:rPr lang="de-DE" sz="2000" dirty="0">
                <a:solidFill>
                  <a:srgbClr val="92D050"/>
                </a:solidFill>
                <a:latin typeface="Source Sans Pro" panose="020B0503030403020204" pitchFamily="34" charset="77"/>
              </a:rPr>
              <a:t>✔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92D050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6902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-workshop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C5B151-AD38-1146-841F-EA3B0640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78" y="300580"/>
            <a:ext cx="6818243" cy="439329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Management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A63DA94-2448-B841-A6CF-199456A7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39" y="2565202"/>
            <a:ext cx="8926521" cy="31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2796</Words>
  <Application>Microsoft Macintosh PowerPoint</Application>
  <PresentationFormat>A4-Papier (210 x 297 mm)</PresentationFormat>
  <Paragraphs>537</Paragraphs>
  <Slides>54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6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JavaLand | März 2021, Online | @nilshartmann</vt:lpstr>
      <vt:lpstr>https://nilshartmann.net</vt:lpstr>
      <vt:lpstr>PowerPoint-Präsentation</vt:lpstr>
      <vt:lpstr>GraphQL</vt:lpstr>
      <vt:lpstr>GraphQL</vt:lpstr>
      <vt:lpstr>GraphQL</vt:lpstr>
      <vt:lpstr>Source-Code: https://github.com/graphql-workshop</vt:lpstr>
      <vt:lpstr>Project Management App</vt:lpstr>
      <vt:lpstr>Teil 1: Abfragen und Schema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Teil 2: Runtime-Umgebung (AKA: Eure Anwendung)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DataFetcher</vt:lpstr>
      <vt:lpstr>DataFetcher</vt:lpstr>
      <vt:lpstr>Laufzeitverhalten: DataLoader</vt:lpstr>
      <vt:lpstr>Laufzeitverhalten: DataLoader</vt:lpstr>
      <vt:lpstr>Laufzeitverhalten: DataLoader</vt:lpstr>
      <vt:lpstr>Laufzeitverhalten: DataLoader</vt:lpstr>
      <vt:lpstr>Variante 2: graphql-java-tools</vt:lpstr>
      <vt:lpstr>Variante 2: graphql-java-tools</vt:lpstr>
      <vt:lpstr>Variante 2: graphql-java-tools</vt:lpstr>
      <vt:lpstr>PowerPoint-Präsentation</vt:lpstr>
      <vt:lpstr>out-of-scope</vt:lpstr>
      <vt:lpstr>GraphQL – Aussenseiter oder Mainstream?</vt:lpstr>
      <vt:lpstr>GraphQL</vt:lpstr>
      <vt:lpstr>GraphQL</vt:lpstr>
      <vt:lpstr>GraphQL</vt:lpstr>
      <vt:lpstr>GraphQL</vt:lpstr>
      <vt:lpstr>HTTPS://NILSHARTMANN.NET | @nilshartmann</vt:lpstr>
      <vt:lpstr>Links</vt:lpstr>
      <vt:lpstr>Links</vt:lpstr>
      <vt:lpstr>Links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919</cp:revision>
  <cp:lastPrinted>2019-09-04T14:57:49Z</cp:lastPrinted>
  <dcterms:created xsi:type="dcterms:W3CDTF">2016-03-28T15:59:53Z</dcterms:created>
  <dcterms:modified xsi:type="dcterms:W3CDTF">2021-03-11T15:50:19Z</dcterms:modified>
</cp:coreProperties>
</file>